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</p:sldIdLst>
  <p:sldSz cx="14630400" cy="8229600"/>
  <p:notesSz cx="8229600" cy="14630400"/>
  <p:embeddedFontLst>
    <p:embeddedFont>
      <p:font typeface="Heebo" pitchFamily="2" charset="-79"/>
      <p:regular r:id="rId11"/>
    </p:embeddedFont>
    <p:embeddedFont>
      <p:font typeface="Montserrat" panose="000005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146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353747"/>
            <a:ext cx="4869061" cy="35219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740098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HTML Headings: Levels &amp; Structure</a:t>
            </a:r>
            <a:endParaRPr lang="en-US" sz="6700" dirty="0"/>
          </a:p>
        </p:txBody>
      </p:sp>
      <p:sp>
        <p:nvSpPr>
          <p:cNvPr id="5" name="Text 1"/>
          <p:cNvSpPr/>
          <p:nvPr/>
        </p:nvSpPr>
        <p:spPr>
          <a:xfrm>
            <a:off x="6350437" y="5304353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HTML headings provide structure and hierarchy to a webpage. They're crucial for both user experience and search engine optimization.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0493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530" y="230386"/>
            <a:ext cx="2339221" cy="184415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5319" y="2812613"/>
            <a:ext cx="4609862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Heading Levels</a:t>
            </a:r>
            <a:endParaRPr lang="en-US" sz="3600" dirty="0"/>
          </a:p>
        </p:txBody>
      </p:sp>
      <p:sp>
        <p:nvSpPr>
          <p:cNvPr id="5" name="Shape 1"/>
          <p:cNvSpPr/>
          <p:nvPr/>
        </p:nvSpPr>
        <p:spPr>
          <a:xfrm>
            <a:off x="7303770" y="3665458"/>
            <a:ext cx="22860" cy="4056340"/>
          </a:xfrm>
          <a:prstGeom prst="roundRect">
            <a:avLst>
              <a:gd name="adj" fmla="val 338788"/>
            </a:avLst>
          </a:prstGeom>
          <a:solidFill>
            <a:srgbClr val="4A2C85"/>
          </a:solidFill>
          <a:ln/>
        </p:spPr>
      </p:sp>
      <p:sp>
        <p:nvSpPr>
          <p:cNvPr id="6" name="Shape 2"/>
          <p:cNvSpPr/>
          <p:nvPr/>
        </p:nvSpPr>
        <p:spPr>
          <a:xfrm>
            <a:off x="6485334" y="4068842"/>
            <a:ext cx="645319" cy="22860"/>
          </a:xfrm>
          <a:prstGeom prst="roundRect">
            <a:avLst>
              <a:gd name="adj" fmla="val 338788"/>
            </a:avLst>
          </a:prstGeom>
          <a:solidFill>
            <a:srgbClr val="4A2C85"/>
          </a:solidFill>
          <a:ln/>
        </p:spPr>
      </p:sp>
      <p:sp>
        <p:nvSpPr>
          <p:cNvPr id="7" name="Shape 3"/>
          <p:cNvSpPr/>
          <p:nvPr/>
        </p:nvSpPr>
        <p:spPr>
          <a:xfrm>
            <a:off x="7107793" y="3872865"/>
            <a:ext cx="414814" cy="41481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7265194" y="3941921"/>
            <a:ext cx="9989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3996095" y="3849767"/>
            <a:ext cx="2304931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H1: Main Heading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645319" y="4248507"/>
            <a:ext cx="565570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most important heading on a page, usually used for the title.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7499747" y="4990624"/>
            <a:ext cx="645319" cy="22860"/>
          </a:xfrm>
          <a:prstGeom prst="roundRect">
            <a:avLst>
              <a:gd name="adj" fmla="val 338788"/>
            </a:avLst>
          </a:prstGeom>
          <a:solidFill>
            <a:srgbClr val="4A2C85"/>
          </a:solidFill>
          <a:ln/>
        </p:spPr>
      </p:sp>
      <p:sp>
        <p:nvSpPr>
          <p:cNvPr id="12" name="Shape 8"/>
          <p:cNvSpPr/>
          <p:nvPr/>
        </p:nvSpPr>
        <p:spPr>
          <a:xfrm>
            <a:off x="7107793" y="4794647"/>
            <a:ext cx="414814" cy="41481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7236619" y="4863703"/>
            <a:ext cx="15704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50" dirty="0"/>
          </a:p>
        </p:txBody>
      </p:sp>
      <p:sp>
        <p:nvSpPr>
          <p:cNvPr id="14" name="Text 10"/>
          <p:cNvSpPr/>
          <p:nvPr/>
        </p:nvSpPr>
        <p:spPr>
          <a:xfrm>
            <a:off x="8329374" y="4771549"/>
            <a:ext cx="2346127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H2: Section Heading</a:t>
            </a:r>
            <a:endParaRPr lang="en-US" sz="1800" dirty="0"/>
          </a:p>
        </p:txBody>
      </p:sp>
      <p:sp>
        <p:nvSpPr>
          <p:cNvPr id="15" name="Text 11"/>
          <p:cNvSpPr/>
          <p:nvPr/>
        </p:nvSpPr>
        <p:spPr>
          <a:xfrm>
            <a:off x="8329374" y="5170289"/>
            <a:ext cx="5655707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Represents a section within a page, used to break up content and provide context.</a:t>
            </a:r>
            <a:endParaRPr lang="en-US" sz="1450" dirty="0"/>
          </a:p>
        </p:txBody>
      </p:sp>
      <p:sp>
        <p:nvSpPr>
          <p:cNvPr id="16" name="Shape 12"/>
          <p:cNvSpPr/>
          <p:nvPr/>
        </p:nvSpPr>
        <p:spPr>
          <a:xfrm>
            <a:off x="6485334" y="5820251"/>
            <a:ext cx="645319" cy="22860"/>
          </a:xfrm>
          <a:prstGeom prst="roundRect">
            <a:avLst>
              <a:gd name="adj" fmla="val 338788"/>
            </a:avLst>
          </a:prstGeom>
          <a:solidFill>
            <a:srgbClr val="4A2C85"/>
          </a:solidFill>
          <a:ln/>
        </p:spPr>
      </p:sp>
      <p:sp>
        <p:nvSpPr>
          <p:cNvPr id="17" name="Shape 13"/>
          <p:cNvSpPr/>
          <p:nvPr/>
        </p:nvSpPr>
        <p:spPr>
          <a:xfrm>
            <a:off x="7107793" y="5624274"/>
            <a:ext cx="414814" cy="41481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7237214" y="5693331"/>
            <a:ext cx="155972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50" dirty="0"/>
          </a:p>
        </p:txBody>
      </p:sp>
      <p:sp>
        <p:nvSpPr>
          <p:cNvPr id="19" name="Text 15"/>
          <p:cNvSpPr/>
          <p:nvPr/>
        </p:nvSpPr>
        <p:spPr>
          <a:xfrm>
            <a:off x="3996095" y="5601176"/>
            <a:ext cx="2304931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H3: Subheading</a:t>
            </a:r>
            <a:endParaRPr lang="en-US" sz="1800" dirty="0"/>
          </a:p>
        </p:txBody>
      </p:sp>
      <p:sp>
        <p:nvSpPr>
          <p:cNvPr id="20" name="Text 16"/>
          <p:cNvSpPr/>
          <p:nvPr/>
        </p:nvSpPr>
        <p:spPr>
          <a:xfrm>
            <a:off x="645319" y="5999917"/>
            <a:ext cx="565570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Further divides sections, often used to highlight key topics or points.</a:t>
            </a:r>
            <a:endParaRPr lang="en-US" sz="1450" dirty="0"/>
          </a:p>
        </p:txBody>
      </p:sp>
      <p:sp>
        <p:nvSpPr>
          <p:cNvPr id="21" name="Shape 17"/>
          <p:cNvSpPr/>
          <p:nvPr/>
        </p:nvSpPr>
        <p:spPr>
          <a:xfrm>
            <a:off x="7499747" y="6649998"/>
            <a:ext cx="645319" cy="22860"/>
          </a:xfrm>
          <a:prstGeom prst="roundRect">
            <a:avLst>
              <a:gd name="adj" fmla="val 338788"/>
            </a:avLst>
          </a:prstGeom>
          <a:solidFill>
            <a:srgbClr val="4A2C85"/>
          </a:solidFill>
          <a:ln/>
        </p:spPr>
      </p:sp>
      <p:sp>
        <p:nvSpPr>
          <p:cNvPr id="22" name="Shape 18"/>
          <p:cNvSpPr/>
          <p:nvPr/>
        </p:nvSpPr>
        <p:spPr>
          <a:xfrm>
            <a:off x="7107793" y="6454021"/>
            <a:ext cx="414814" cy="41481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7223760" y="6523077"/>
            <a:ext cx="182761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150" dirty="0"/>
          </a:p>
        </p:txBody>
      </p:sp>
      <p:sp>
        <p:nvSpPr>
          <p:cNvPr id="24" name="Text 20"/>
          <p:cNvSpPr/>
          <p:nvPr/>
        </p:nvSpPr>
        <p:spPr>
          <a:xfrm>
            <a:off x="8329374" y="6430923"/>
            <a:ext cx="332886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H4-H6: Smaller Subheadings</a:t>
            </a:r>
            <a:endParaRPr lang="en-US" sz="1800" dirty="0"/>
          </a:p>
        </p:txBody>
      </p:sp>
      <p:sp>
        <p:nvSpPr>
          <p:cNvPr id="25" name="Text 21"/>
          <p:cNvSpPr/>
          <p:nvPr/>
        </p:nvSpPr>
        <p:spPr>
          <a:xfrm>
            <a:off x="8329374" y="6829663"/>
            <a:ext cx="5655707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Used for even finer-grained content division, rarely used on main pages.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218" y="308610"/>
            <a:ext cx="3133963" cy="24688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376785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Semantic Hierarchy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864037" y="4909661"/>
            <a:ext cx="4136231" cy="2638187"/>
          </a:xfrm>
          <a:prstGeom prst="roundRect">
            <a:avLst>
              <a:gd name="adj" fmla="val 3930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126093" y="517171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Logical Structure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126093" y="5705594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Headings should reflect the logical hierarchy of content, not just visual appearance.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5247084" y="4909661"/>
            <a:ext cx="4136231" cy="2638187"/>
          </a:xfrm>
          <a:prstGeom prst="roundRect">
            <a:avLst>
              <a:gd name="adj" fmla="val 3930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5509141" y="517171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Accessibility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5509141" y="5705594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Screen readers use heading levels to navigate and understand page content.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9630132" y="4909661"/>
            <a:ext cx="4136231" cy="2638187"/>
          </a:xfrm>
          <a:prstGeom prst="roundRect">
            <a:avLst>
              <a:gd name="adj" fmla="val 3930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9892189" y="517171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SEO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9892189" y="5705594"/>
            <a:ext cx="36121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Search engines use headings to understand the structure of a page and prioritize relevant content.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0301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Heading Styles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Default Styles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224218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Browsers apply default styles to headings, making them larger and bolder than regular text.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 Styles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224218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You can customize heading styles using CSS, controlling font size, weight, color, and more.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Responsive Design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Heading styles should adjust for different screen sizes to ensure readability and hierarchy are maintained.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023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601" y="280988"/>
            <a:ext cx="3109079" cy="22482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86765" y="3429595"/>
            <a:ext cx="6521768" cy="702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Heading Best Practices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786765" y="4722257"/>
            <a:ext cx="505778" cy="505778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978694" y="4806553"/>
            <a:ext cx="121801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517333" y="4722257"/>
            <a:ext cx="322576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Appropriate Levels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17333" y="5208270"/>
            <a:ext cx="5685473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Don't skip levels. H1 should be used once per page, followed by H2, H3, etc.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427595" y="4722257"/>
            <a:ext cx="505778" cy="505778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584638" y="4806553"/>
            <a:ext cx="191572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8158163" y="4722257"/>
            <a:ext cx="2897624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Consistent Structure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8158163" y="5208270"/>
            <a:ext cx="5685473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Maintain a logical structure throughout the page, don't randomly switch heading levels.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86765" y="6405086"/>
            <a:ext cx="505778" cy="505778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44523" y="6489383"/>
            <a:ext cx="190262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1517333" y="6405086"/>
            <a:ext cx="2996208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Clear and Descriptive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517333" y="6891099"/>
            <a:ext cx="5685473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Heading text should accurately reflect the content it introduces.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7427595" y="6405086"/>
            <a:ext cx="505778" cy="505778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7569041" y="6489383"/>
            <a:ext cx="222885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8158163" y="6405086"/>
            <a:ext cx="2810232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Avoid Overuse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8158163" y="6891099"/>
            <a:ext cx="5685473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Don't overuse headings, too many levels can make the content feel cluttered.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6525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263" y="296466"/>
            <a:ext cx="3571756" cy="23723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0223" y="3618428"/>
            <a:ext cx="6317099" cy="741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4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Heading Accessibility</a:t>
            </a:r>
            <a:endParaRPr lang="en-US" sz="46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23" y="4715470"/>
            <a:ext cx="593050" cy="59305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30223" y="5545693"/>
            <a:ext cx="4086106" cy="74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Screen Reader Compatibility</a:t>
            </a:r>
            <a:endParaRPr lang="en-US" sz="2300" dirty="0"/>
          </a:p>
        </p:txBody>
      </p:sp>
      <p:sp>
        <p:nvSpPr>
          <p:cNvPr id="7" name="Text 2"/>
          <p:cNvSpPr/>
          <p:nvPr/>
        </p:nvSpPr>
        <p:spPr>
          <a:xfrm>
            <a:off x="830223" y="6429256"/>
            <a:ext cx="4086106" cy="1138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Screen readers use headings to navigate and understand page content for visually impaired users.</a:t>
            </a:r>
            <a:endParaRPr lang="en-US" sz="18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088" y="4715470"/>
            <a:ext cx="593050" cy="5930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72088" y="5545693"/>
            <a:ext cx="3113008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Keyboard Navigation</a:t>
            </a:r>
            <a:endParaRPr lang="en-US" sz="2300" dirty="0"/>
          </a:p>
        </p:txBody>
      </p:sp>
      <p:sp>
        <p:nvSpPr>
          <p:cNvPr id="10" name="Text 4"/>
          <p:cNvSpPr/>
          <p:nvPr/>
        </p:nvSpPr>
        <p:spPr>
          <a:xfrm>
            <a:off x="5272088" y="6058614"/>
            <a:ext cx="4086106" cy="1517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Headings provide clear landmarks for keyboard navigation, enhancing accessibility for users who don't use a mouse.</a:t>
            </a:r>
            <a:endParaRPr lang="en-US" sz="18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3952" y="4715470"/>
            <a:ext cx="593050" cy="59305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713952" y="5545693"/>
            <a:ext cx="2965252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Semantic Meaning</a:t>
            </a:r>
            <a:endParaRPr lang="en-US" sz="2300" dirty="0"/>
          </a:p>
        </p:txBody>
      </p:sp>
      <p:sp>
        <p:nvSpPr>
          <p:cNvPr id="13" name="Text 6"/>
          <p:cNvSpPr/>
          <p:nvPr/>
        </p:nvSpPr>
        <p:spPr>
          <a:xfrm>
            <a:off x="9713952" y="6058614"/>
            <a:ext cx="4086225" cy="1517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Using headings appropriately ensures the content is understood by assistive technologies, enhancing overall accessibility.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350889"/>
            <a:ext cx="4869061" cy="352782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28373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Heading Examples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6350437" y="2425541"/>
            <a:ext cx="7415927" cy="4520327"/>
          </a:xfrm>
          <a:prstGeom prst="roundRect">
            <a:avLst>
              <a:gd name="adj" fmla="val 229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365677" y="2440781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612493" y="2596515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H1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0309027" y="2596515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is the main heading of the page. It's usually used for the title.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6365677" y="3937397"/>
            <a:ext cx="7385447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6612493" y="409313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H2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10309027" y="4093131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is a section heading, introducing a distinct portion of content within the page.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365677" y="5434013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6612493" y="558974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H3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10309027" y="5589746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is a subheading, further dividing the content within a section.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7953CD-0DFB-509C-CE43-1A14C0CEB36D}"/>
              </a:ext>
            </a:extLst>
          </p:cNvPr>
          <p:cNvSpPr txBox="1"/>
          <p:nvPr/>
        </p:nvSpPr>
        <p:spPr>
          <a:xfrm>
            <a:off x="1800518" y="1079618"/>
            <a:ext cx="73152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000" dirty="0">
              <a:solidFill>
                <a:schemeClr val="bg1"/>
              </a:solidFill>
            </a:endParaRPr>
          </a:p>
          <a:p>
            <a:r>
              <a:rPr lang="en-US" sz="5000" b="1" dirty="0">
                <a:solidFill>
                  <a:schemeClr val="bg1"/>
                </a:solidFill>
              </a:rPr>
              <a:t>Thank You!</a:t>
            </a:r>
          </a:p>
          <a:p>
            <a:endParaRPr lang="en-US" sz="5000" b="1" dirty="0">
              <a:solidFill>
                <a:schemeClr val="bg1"/>
              </a:solidFill>
            </a:endParaRPr>
          </a:p>
          <a:p>
            <a:pPr algn="just"/>
            <a:r>
              <a:rPr lang="en-US" sz="4000" dirty="0">
                <a:solidFill>
                  <a:schemeClr val="bg1"/>
                </a:solidFill>
              </a:rPr>
              <a:t>We appreciate your time and  consideration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3981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411</Words>
  <Application>Microsoft Office PowerPoint</Application>
  <PresentationFormat>Custom</PresentationFormat>
  <Paragraphs>67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Montserrat</vt:lpstr>
      <vt:lpstr>Arial</vt:lpstr>
      <vt:lpstr>Heebo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mohammad himel</cp:lastModifiedBy>
  <cp:revision>2</cp:revision>
  <dcterms:created xsi:type="dcterms:W3CDTF">2024-09-27T13:01:03Z</dcterms:created>
  <dcterms:modified xsi:type="dcterms:W3CDTF">2024-09-27T15:37:06Z</dcterms:modified>
</cp:coreProperties>
</file>